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8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01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57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9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3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50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1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74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99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69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91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52901-3D54-480C-9137-2D86BDF7CD9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44BA-90FF-4992-9905-A24E23F5C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00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730668"/>
              </p:ext>
            </p:extLst>
          </p:nvPr>
        </p:nvGraphicFramePr>
        <p:xfrm>
          <a:off x="304793" y="5100800"/>
          <a:ext cx="6398597" cy="2508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1167"/>
                <a:gridCol w="4567430"/>
              </a:tblGrid>
              <a:tr h="6427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 algn="just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信州環境カレッジ「地域講座」に講座の登録申請をお願いします。</a:t>
                      </a:r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88900" indent="-88900" algn="just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様式</a:t>
                      </a:r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－２の「カリキュラムコースへの参加意向」欄の該当するものに○印を記入してください。</a:t>
                      </a:r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61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5725" indent="-85725" algn="just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登録講座の開催前に、受講者に配付していただく「受講シール」と</a:t>
                      </a:r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「シール台紙」を運営事務局から郵送します。</a:t>
                      </a:r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85725" indent="-85725" algn="just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「夏休み！子どもエコチャレンジコース」は「受講証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」と「参加景品」を郵送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します。</a:t>
                      </a:r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88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051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5725" indent="-85725" algn="just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講座の受講者に、「受講シール」と「シール台紙」の配付をお願いします。</a:t>
                      </a:r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85725" indent="-85725" algn="just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「夏休み！子どもエコチャレンジコース」は、「受講証」と「参加景品」の配付をお願いします。</a:t>
                      </a:r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58115" y="319748"/>
            <a:ext cx="6562725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「信州環境カレッジ」カリキュラムコースの</a:t>
            </a:r>
            <a:r>
              <a:rPr lang="ja-JP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開設について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113" y="2135335"/>
            <a:ext cx="443768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 開設コース</a:t>
            </a:r>
            <a:endParaRPr lang="en-US" altLang="ja-JP" sz="13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113" y="4904674"/>
            <a:ext cx="189917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 コース参加の流れ</a:t>
            </a:r>
            <a:endParaRPr lang="en-US" altLang="ja-JP" sz="13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113" y="7822311"/>
            <a:ext cx="1568455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 参加メリット</a:t>
            </a:r>
            <a:endParaRPr lang="en-US" altLang="ja-JP" sz="13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0816" y="8955848"/>
            <a:ext cx="2902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 講座登録者の皆様へのお願い</a:t>
            </a:r>
            <a:endParaRPr lang="en-US" altLang="ja-JP" sz="13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459587"/>
              </p:ext>
            </p:extLst>
          </p:nvPr>
        </p:nvGraphicFramePr>
        <p:xfrm>
          <a:off x="392455" y="2433357"/>
          <a:ext cx="6228385" cy="16703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2745"/>
                <a:gridCol w="1054100"/>
                <a:gridCol w="863600"/>
                <a:gridCol w="2467940"/>
              </a:tblGrid>
              <a:tr h="217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実施時期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対象者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登録講座の内容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45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①宇宙・星空コース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7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月～</a:t>
                      </a: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2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一般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宇宙や星空をテーマにした講座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SDGs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7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月～</a:t>
                      </a: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2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一般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SDGs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の普及や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SDGs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の達成に向けた取組をテーマにした講座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16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１回の参加で</a:t>
                      </a: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OK】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夏休み！子どもエコチャレンジコース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夏休み期間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中学生以下</a:t>
                      </a:r>
                      <a:endParaRPr lang="en-US" altLang="ja-JP" sz="1050" kern="100" dirty="0" smtClean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夏休み期間中に子どもが参加できる体験学習などの講座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9" name="グループ化 28"/>
          <p:cNvGrpSpPr/>
          <p:nvPr/>
        </p:nvGrpSpPr>
        <p:grpSpPr>
          <a:xfrm>
            <a:off x="392455" y="5206586"/>
            <a:ext cx="1617318" cy="2299028"/>
            <a:chOff x="681193" y="4376534"/>
            <a:chExt cx="1779050" cy="2805582"/>
          </a:xfrm>
        </p:grpSpPr>
        <p:sp>
          <p:nvSpPr>
            <p:cNvPr id="11" name="正方形/長方形 10"/>
            <p:cNvSpPr/>
            <p:nvPr/>
          </p:nvSpPr>
          <p:spPr>
            <a:xfrm>
              <a:off x="681193" y="4376534"/>
              <a:ext cx="1779050" cy="466953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カレッジ講座の申請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81193" y="5139709"/>
              <a:ext cx="1779050" cy="48750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受講シール、台紙等の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</a:t>
              </a:r>
              <a:r>
                <a:rPr lang="ja-JP" altLang="en-US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け</a:t>
              </a:r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取り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1193" y="5910891"/>
              <a:ext cx="1779050" cy="48750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講座の開催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1193" y="6694615"/>
              <a:ext cx="1779050" cy="48750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受講シール、台紙等の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受講者への配付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17" name="直線矢印コネクタ 16"/>
            <p:cNvCxnSpPr>
              <a:stCxn id="11" idx="2"/>
              <a:endCxn id="13" idx="0"/>
            </p:cNvCxnSpPr>
            <p:nvPr/>
          </p:nvCxnSpPr>
          <p:spPr>
            <a:xfrm>
              <a:off x="1570718" y="4843486"/>
              <a:ext cx="0" cy="296223"/>
            </a:xfrm>
            <a:prstGeom prst="straightConnector1">
              <a:avLst/>
            </a:prstGeom>
            <a:ln w="635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>
              <a:stCxn id="13" idx="2"/>
              <a:endCxn id="14" idx="0"/>
            </p:cNvCxnSpPr>
            <p:nvPr/>
          </p:nvCxnSpPr>
          <p:spPr>
            <a:xfrm>
              <a:off x="1570718" y="5627210"/>
              <a:ext cx="0" cy="283681"/>
            </a:xfrm>
            <a:prstGeom prst="straightConnector1">
              <a:avLst/>
            </a:prstGeom>
            <a:ln w="635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>
              <a:stCxn id="14" idx="2"/>
              <a:endCxn id="15" idx="0"/>
            </p:cNvCxnSpPr>
            <p:nvPr/>
          </p:nvCxnSpPr>
          <p:spPr>
            <a:xfrm>
              <a:off x="1570718" y="6398392"/>
              <a:ext cx="0" cy="296224"/>
            </a:xfrm>
            <a:prstGeom prst="straightConnector1">
              <a:avLst/>
            </a:prstGeom>
            <a:ln w="635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正方形/長方形 29"/>
          <p:cNvSpPr/>
          <p:nvPr/>
        </p:nvSpPr>
        <p:spPr>
          <a:xfrm>
            <a:off x="317496" y="8062359"/>
            <a:ext cx="6398598" cy="684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pPr marL="171450" indent="-171450" algn="just">
              <a:buFont typeface="Wingdings" panose="05000000000000000000" pitchFamily="2" charset="2"/>
              <a:buChar char="l"/>
            </a:pP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受講者に対するインセンティブ（単位認定証等）により、受講者の集客が期待できます。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 algn="just">
              <a:buFont typeface="Wingdings" panose="05000000000000000000" pitchFamily="2" charset="2"/>
              <a:buChar char="l"/>
            </a:pP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サイトでコースごとのページを作成し講座を紹介するとともに、県のプレスリリース等を　通じた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効果が期待できます。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17496" y="9199982"/>
            <a:ext cx="6398598" cy="444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pPr marL="171450" indent="-171450" algn="just">
              <a:buFont typeface="Wingdings" panose="05000000000000000000" pitchFamily="2" charset="2"/>
              <a:buChar char="l"/>
            </a:pP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今後、コースを追加する場合には随時お知らせします。既に登録していただいた講座については、運営事務局からコースへの参加意向を確認させていただきます。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0816" y="881790"/>
            <a:ext cx="6657979" cy="1107404"/>
            <a:chOff x="58115" y="1035297"/>
            <a:chExt cx="6657979" cy="1107404"/>
          </a:xfrm>
        </p:grpSpPr>
        <p:sp>
          <p:nvSpPr>
            <p:cNvPr id="5" name="正方形/長方形 4"/>
            <p:cNvSpPr/>
            <p:nvPr/>
          </p:nvSpPr>
          <p:spPr>
            <a:xfrm>
              <a:off x="58115" y="1035297"/>
              <a:ext cx="971550" cy="25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 概　要</a:t>
              </a:r>
              <a:endPara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304796" y="1287296"/>
              <a:ext cx="6411298" cy="8554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2000" rIns="72000" rtlCol="0" anchor="t"/>
            <a:lstStyle/>
            <a:p>
              <a:pPr marL="171450" indent="-171450" algn="just">
                <a:buFont typeface="Wingdings" panose="05000000000000000000" pitchFamily="2" charset="2"/>
                <a:buChar char="l"/>
              </a:pPr>
              <a:r>
                <a:rPr lang="ja-JP" altLang="en-US" sz="11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カリキュラムコースは、テーマ</a:t>
              </a:r>
              <a:r>
                <a:rPr lang="ja-JP" altLang="en-US" sz="11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に応じた講座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を受講</a:t>
              </a:r>
              <a:r>
                <a:rPr lang="ja-JP" altLang="en-US" sz="11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することで、そのテーマに関する学び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をより深めることを目的としています。</a:t>
              </a:r>
              <a:endPara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endParaRPr lang="en-US" altLang="ja-JP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171450" indent="-171450" algn="just">
                <a:buFont typeface="Wingdings" panose="05000000000000000000" pitchFamily="2" charset="2"/>
                <a:buChar char="l"/>
              </a:pPr>
              <a:r>
                <a:rPr lang="ja-JP" altLang="en-US" sz="11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カリキュラムコース</a:t>
              </a:r>
              <a:r>
                <a:rPr lang="ja-JP" altLang="en-US" sz="11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に参加する受講者が楽しみながら学べる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よう、受講者へのインセンティブ（単位認定証等）を用意して実施します。</a:t>
              </a:r>
              <a:endPara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36" name="左中かっこ 35"/>
          <p:cNvSpPr/>
          <p:nvPr/>
        </p:nvSpPr>
        <p:spPr>
          <a:xfrm>
            <a:off x="2072034" y="5185639"/>
            <a:ext cx="131415" cy="461278"/>
          </a:xfrm>
          <a:prstGeom prst="leftBrace">
            <a:avLst>
              <a:gd name="adj1" fmla="val 8333"/>
              <a:gd name="adj2" fmla="val 4070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左中かっこ 37"/>
          <p:cNvSpPr/>
          <p:nvPr/>
        </p:nvSpPr>
        <p:spPr>
          <a:xfrm>
            <a:off x="2072034" y="5844205"/>
            <a:ext cx="131415" cy="490062"/>
          </a:xfrm>
          <a:prstGeom prst="leftBrace">
            <a:avLst>
              <a:gd name="adj1" fmla="val 8333"/>
              <a:gd name="adj2" fmla="val 4912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左中かっこ 38"/>
          <p:cNvSpPr/>
          <p:nvPr/>
        </p:nvSpPr>
        <p:spPr>
          <a:xfrm>
            <a:off x="2072034" y="7092839"/>
            <a:ext cx="131415" cy="403249"/>
          </a:xfrm>
          <a:prstGeom prst="leftBrace">
            <a:avLst>
              <a:gd name="adj1" fmla="val 8333"/>
              <a:gd name="adj2" fmla="val 4912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04792" y="4162426"/>
            <a:ext cx="6398597" cy="725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コースの講座を受講するごとに、受講者に「受講シール」を１枚配付します。</a:t>
            </a:r>
            <a:endParaRPr lang="en-US" altLang="ja-JP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「受講シール」を３枚集めて運営事務局に送ると、受講者に「単位認定証」と「記念品」を贈呈します。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「夏休み！子どもエコチャレンジコース」は、認定制度ではなく１回の参加毎に「受講証」と「参加景品」を配付します。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48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477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46</cp:revision>
  <cp:lastPrinted>2019-04-18T07:53:14Z</cp:lastPrinted>
  <dcterms:created xsi:type="dcterms:W3CDTF">2019-02-08T01:00:02Z</dcterms:created>
  <dcterms:modified xsi:type="dcterms:W3CDTF">2019-04-19T09:35:19Z</dcterms:modified>
</cp:coreProperties>
</file>